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57" r:id="rId4"/>
    <p:sldId id="293" r:id="rId5"/>
    <p:sldId id="297" r:id="rId6"/>
    <p:sldId id="258" r:id="rId7"/>
    <p:sldId id="294" r:id="rId8"/>
    <p:sldId id="266" r:id="rId9"/>
    <p:sldId id="299" r:id="rId10"/>
    <p:sldId id="269" r:id="rId11"/>
    <p:sldId id="267" r:id="rId12"/>
    <p:sldId id="268" r:id="rId13"/>
    <p:sldId id="295" r:id="rId14"/>
    <p:sldId id="296" r:id="rId15"/>
    <p:sldId id="298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A995-A36A-4147-8141-E4FDA6DB979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88453-4E38-4810-B78F-7994DEF534F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02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3380-FA43-4B21-9584-FC7EECB5F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EDDAA-86BF-40E3-8B51-B89FB1653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50026-2CF7-4A95-B618-5D8ED781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FCAAE-C91A-47B7-ADF5-770A4860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B1071-FE09-4164-A066-8C8D4E19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13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8214-99F2-4643-9AF8-60BADE05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AB817-C3E0-433E-A898-25B2961B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D3AA-65FF-4A19-8B81-F5177EEB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DCA20-63BA-4182-BA3E-91EECC0F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A575-7C9C-40F6-BFBB-08FC875A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34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8BCED-0B97-4B8D-AB5F-9C30BE90B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EEA49-8CBA-4CA6-8451-CF5370C4A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7AB6A-DFB8-41DA-B2F0-5D732D56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A82F1-7DA1-4BD8-B4B8-0A06B53C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CA47-5E67-42D5-A3AA-B3B49F37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F5E0-9C9B-4D84-A7EE-C240E22C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C6FE-D373-4AE5-8D80-BB9E558C2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D72C-F696-4D71-91A8-67B1DF1A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452C7-EB23-4A9B-B0D8-829E1567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4697-2B18-4D9A-89AE-48F4DDCA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5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9DB9-8305-4621-A2DF-211901D4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1EC32-DB2E-45D2-A12E-3E6F6AE0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CDBFD-0CC9-4173-AD63-D95CF055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032A-CCF8-497D-861C-8C865294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1939F-32FF-4B44-BF9B-EF1EA037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94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8808-C5EE-4468-8F6B-E51F46A8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3990-8F3B-4ACC-A3FC-8EA74263C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D67B3-1353-4CA6-86E8-B6992363F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4AFC5-B752-4438-9662-653E79AA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6B37-E11B-419C-BE40-34C93231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4AE28-D95F-4820-9612-C93D8457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4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0991-A43C-4BC6-BE48-A135863A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337D-8093-4774-8738-45EDCDEA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07EC9-68F7-4B91-8814-85F0D183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BCE87-09D0-4905-89F7-99F0A73EC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190F1-1B0C-4A91-A764-A828D6C61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FB8CB-1FB1-40DA-9F61-483CE39E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68D11-3079-4BC2-8487-05551D93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926BF-AF77-4059-9D1B-BD3BC284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04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3847-A0A3-4606-B347-5164F323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99CA8-4319-475D-910F-A944B37E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C7540-6D05-4986-A67C-4B025531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CDE47-C51A-450E-B288-BEA2D829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6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680BD-DE3B-47FD-A1FE-5434AA6D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D0A58-AD99-4A5F-B941-C5A1F4D0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BE71F-129C-45E6-8C70-E001C3D1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57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E3EA-8563-499E-8E00-206EE4FE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86DB-432E-4A9C-A7C3-D6F1A029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A1633-33BC-4D7C-B550-66B8C0F38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39886-DF2C-4E79-9041-25D6E999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D476B-537F-4ED8-9F96-50970B41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5CC4-E259-42E7-820F-30142FBF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4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CEEE-FA46-41BA-9E14-E1CE46A6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1659B-A5EC-4985-9EED-EAAA7E20B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3EE69-0930-4102-9A42-715C1021B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7AD7-9C1D-400C-8916-5C1CC4BF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CDB09-FFF3-448F-BC10-86CB4527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43D0C-4781-485D-914B-4A70262C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35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6F3C0-8909-40B6-AC98-95CA905A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BEF7B-9EA5-44DC-961D-0F18F401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4A1F9-B4DC-4759-AB27-EE03D360A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9062-D610-49EE-9077-1B4C395EF8EB}" type="datetimeFigureOut">
              <a:rPr lang="en-IN" smtClean="0"/>
              <a:pPr/>
              <a:t>31-10-2018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E453A-CA1F-4C35-B6AB-3A98851C2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1387D-7F0E-4D6D-A1D1-B32FE4F80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9258-AE0E-4906-96B4-EBE42D78C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05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64EFE-A00D-4A0B-BB65-43D17FADD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645748" cy="2387600"/>
          </a:xfrm>
        </p:spPr>
        <p:txBody>
          <a:bodyPr>
            <a:normAutofit/>
          </a:bodyPr>
          <a:lstStyle/>
          <a:p>
            <a:br>
              <a:rPr lang="en-IN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1D980-86B3-43AD-9E88-16CD322C03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74" y="6314146"/>
            <a:ext cx="990015" cy="542637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6EE6759-AF33-48FA-8517-3705325F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4" y="163445"/>
            <a:ext cx="3778310" cy="6573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53FDD0-3692-4A0B-AD84-3CA56F7694D5}"/>
              </a:ext>
            </a:extLst>
          </p:cNvPr>
          <p:cNvSpPr txBox="1"/>
          <p:nvPr/>
        </p:nvSpPr>
        <p:spPr>
          <a:xfrm>
            <a:off x="4104058" y="943891"/>
            <a:ext cx="79250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/>
              <a:t>N-TB: </a:t>
            </a:r>
          </a:p>
          <a:p>
            <a:pPr algn="ctr"/>
            <a:r>
              <a:rPr lang="en-IN" sz="3600" dirty="0"/>
              <a:t>A mobile based application for nutritional assessment, counselling and nutritional care of adult patients with tuberculosis.</a:t>
            </a:r>
          </a:p>
          <a:p>
            <a:endParaRPr lang="en-IN" sz="3600" dirty="0"/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Developed by: Center for Nutrition Studies, 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Yenepoya(Deemed to be University), Mangalore.</a:t>
            </a:r>
          </a:p>
          <a:p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technical collaboration with: </a:t>
            </a: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Revised National TB Control Programme</a:t>
            </a: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World Health Organisation (India)</a:t>
            </a: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McGill International TB Centre </a:t>
            </a:r>
            <a:endParaRPr lang="en-IN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IN" sz="3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2B415-475C-4A09-B7A5-3B0C026DC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48" y="87551"/>
            <a:ext cx="953556" cy="663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5838D-2DBF-4F99-9427-8A190A834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082" y="55134"/>
            <a:ext cx="1932626" cy="830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F4F6A4-C889-427E-91FB-B6AE5A3F5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900" y="60757"/>
            <a:ext cx="870449" cy="101084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2464" y="207860"/>
            <a:ext cx="108185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52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8C08-A383-4B01-85FB-82500938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12" y="365125"/>
            <a:ext cx="10515600" cy="991727"/>
          </a:xfrm>
        </p:spPr>
        <p:txBody>
          <a:bodyPr>
            <a:normAutofit fontScale="90000"/>
          </a:bodyPr>
          <a:lstStyle/>
          <a:p>
            <a:r>
              <a:rPr lang="en-IN" sz="3200" dirty="0"/>
              <a:t>Next screen gives current </a:t>
            </a:r>
            <a:br>
              <a:rPr lang="en-IN" sz="3200" dirty="0"/>
            </a:br>
            <a:r>
              <a:rPr lang="en-IN" sz="3200" dirty="0"/>
              <a:t>and Target weights and weight gain required </a:t>
            </a:r>
            <a:br>
              <a:rPr lang="en-IN" sz="3200" dirty="0"/>
            </a:b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DA84-85A9-4046-A9F7-E0223F9D7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717" y="1439056"/>
            <a:ext cx="7079226" cy="51239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dirty="0"/>
              <a:t>Desirable weight = Weight required for BMI of 21 kg/m</a:t>
            </a:r>
            <a:r>
              <a:rPr lang="en-IN" baseline="30000" dirty="0"/>
              <a:t>2 </a:t>
            </a:r>
            <a:endParaRPr lang="en-IN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dirty="0"/>
              <a:t>Minimum acceptable weight =</a:t>
            </a:r>
            <a:r>
              <a:rPr lang="en-IN" baseline="30000" dirty="0"/>
              <a:t> </a:t>
            </a:r>
            <a:r>
              <a:rPr lang="en-IN" dirty="0"/>
              <a:t>Weight required for a BMI of 18.5 kg/m</a:t>
            </a:r>
            <a:r>
              <a:rPr lang="en-IN" baseline="30000" dirty="0"/>
              <a:t>2   </a:t>
            </a:r>
            <a:r>
              <a:rPr lang="en-IN" dirty="0"/>
              <a:t> </a:t>
            </a:r>
            <a:endParaRPr lang="en-IN" baseline="30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dirty="0"/>
              <a:t>Desirable weight gain = Desirable weight – current weight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dirty="0"/>
              <a:t>Minimum weight gain recommended = Minimum acceptable weight – current weight </a:t>
            </a:r>
            <a:endParaRPr lang="en-IN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b="1" i="1" dirty="0"/>
              <a:t>Scroll down screen for recommended daily caloric and protein intake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022DE4-4893-4862-9586-CEEF60EB55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52725" y="281914"/>
            <a:ext cx="3550976" cy="61877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518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6E4B-9C43-43E5-A671-A4748FB6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57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b="1" dirty="0"/>
              <a:t>Recommended daily caloric and protein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9D65-C185-4129-B2EF-9FDBEFC3D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948" y="1825625"/>
            <a:ext cx="6754762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IN" dirty="0"/>
              <a:t>Recommended daily calorie intake for underweight.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IN" dirty="0"/>
              <a:t>(based on </a:t>
            </a:r>
            <a:r>
              <a:rPr lang="en-IN" b="1" i="1" dirty="0"/>
              <a:t>40 kcal/kg </a:t>
            </a:r>
            <a:r>
              <a:rPr lang="en-IN" dirty="0"/>
              <a:t>of desirable  weight)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IN" dirty="0"/>
              <a:t>Recommended daily protein intake for underweight.</a:t>
            </a:r>
          </a:p>
          <a:p>
            <a:pPr marL="266700" indent="-266700">
              <a:spcBef>
                <a:spcPts val="0"/>
              </a:spcBef>
              <a:spcAft>
                <a:spcPts val="1800"/>
              </a:spcAft>
              <a:buNone/>
            </a:pPr>
            <a:r>
              <a:rPr lang="en-IN" dirty="0"/>
              <a:t>(based on </a:t>
            </a:r>
            <a:r>
              <a:rPr lang="en-IN" b="1" i="1" dirty="0"/>
              <a:t>1.2 -1.5 g/kg </a:t>
            </a:r>
            <a:r>
              <a:rPr lang="en-IN" dirty="0"/>
              <a:t>of   desirable weight)</a:t>
            </a:r>
          </a:p>
          <a:p>
            <a:pPr marL="266700" indent="-266700">
              <a:spcBef>
                <a:spcPts val="0"/>
              </a:spcBef>
              <a:spcAft>
                <a:spcPts val="1800"/>
              </a:spcAft>
            </a:pPr>
            <a:r>
              <a:rPr lang="en-IN" dirty="0"/>
              <a:t>Press </a:t>
            </a:r>
            <a:r>
              <a:rPr lang="en-IN" b="1" dirty="0"/>
              <a:t>“Next”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7BC2F-2A6D-4409-B658-B265212F7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5639" y="1234730"/>
            <a:ext cx="3456993" cy="5427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519369-412F-4F49-A7BC-E9F2924A7F1B}"/>
              </a:ext>
            </a:extLst>
          </p:cNvPr>
          <p:cNvCxnSpPr/>
          <p:nvPr/>
        </p:nvCxnSpPr>
        <p:spPr>
          <a:xfrm>
            <a:off x="3909048" y="5772905"/>
            <a:ext cx="6670623" cy="61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01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1CDB-D73C-4D0C-9C0E-909591F5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Counselling tips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A359B-6E53-4172-AFAD-4D340D481B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D8A487-92C2-43EA-BC5B-7653D10C9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256" y="1825625"/>
            <a:ext cx="5181600" cy="4351338"/>
          </a:xfrm>
        </p:spPr>
        <p:txBody>
          <a:bodyPr>
            <a:normAutofit/>
          </a:bodyPr>
          <a:lstStyle/>
          <a:p>
            <a:pPr marL="265113" indent="-265113"/>
            <a:r>
              <a:rPr lang="en-IN" dirty="0"/>
              <a:t>On adequate balanced diet </a:t>
            </a:r>
          </a:p>
          <a:p>
            <a:pPr marL="265113" indent="-265113"/>
            <a:r>
              <a:rPr lang="en-IN" dirty="0"/>
              <a:t>Number of meals and snacks</a:t>
            </a:r>
          </a:p>
          <a:p>
            <a:pPr marL="265113" indent="-265113"/>
            <a:r>
              <a:rPr lang="en-IN" dirty="0"/>
              <a:t>Clarifying misconceptions  about costly supplements and costly foods</a:t>
            </a:r>
          </a:p>
          <a:p>
            <a:pPr marL="265113" indent="-265113"/>
            <a:r>
              <a:rPr lang="en-IN" b="1" dirty="0"/>
              <a:t> </a:t>
            </a:r>
            <a:r>
              <a:rPr lang="en-IN" dirty="0"/>
              <a:t>Advice on lifestyle.</a:t>
            </a:r>
          </a:p>
          <a:p>
            <a:pPr marL="265113" indent="-265113"/>
            <a:r>
              <a:rPr lang="en-IN" dirty="0"/>
              <a:t> Advice on Monitoring</a:t>
            </a:r>
          </a:p>
          <a:p>
            <a:pPr marL="265113" indent="-265113"/>
            <a:r>
              <a:rPr lang="en-IN" dirty="0"/>
              <a:t> Enter “</a:t>
            </a:r>
            <a:r>
              <a:rPr lang="en-IN" b="1" dirty="0"/>
              <a:t>Done”</a:t>
            </a:r>
          </a:p>
          <a:p>
            <a:pPr marL="265113" indent="-265113"/>
            <a:endParaRPr lang="en-IN" b="1" dirty="0"/>
          </a:p>
          <a:p>
            <a:pPr marL="265113" indent="-265113"/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68C57-3C8C-470C-8DC4-0C36A738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816" y="1265148"/>
            <a:ext cx="3084781" cy="5335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AF94C1-27CA-4E86-B2A7-2555647F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42" y="1234255"/>
            <a:ext cx="3181382" cy="5397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934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A9F7F4-8C99-4A4F-BA91-A5EC02BB39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55" y="365125"/>
            <a:ext cx="3441303" cy="6117873"/>
          </a:xfr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D0692-9C5D-4B9C-ACEE-39471DDBA0F2}"/>
              </a:ext>
            </a:extLst>
          </p:cNvPr>
          <p:cNvSpPr txBox="1"/>
          <p:nvPr/>
        </p:nvSpPr>
        <p:spPr>
          <a:xfrm>
            <a:off x="473171" y="1398420"/>
            <a:ext cx="61341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en-IN" sz="2800" dirty="0"/>
              <a:t> On pressing Done, the N-TB calculator screen re-appears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IN" sz="2800" dirty="0"/>
              <a:t> Press on the Divisions to see a menu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IN" sz="2800" dirty="0"/>
              <a:t> Gives information on:  </a:t>
            </a:r>
          </a:p>
          <a:p>
            <a:pPr marL="354013" indent="-177800">
              <a:buFontTx/>
              <a:buChar char="-"/>
            </a:pPr>
            <a:r>
              <a:rPr lang="en-IN" sz="2800" dirty="0"/>
              <a:t> Food groups</a:t>
            </a:r>
          </a:p>
          <a:p>
            <a:pPr marL="354013" indent="-177800">
              <a:buFontTx/>
              <a:buChar char="-"/>
            </a:pPr>
            <a:r>
              <a:rPr lang="en-IN" sz="2800" dirty="0"/>
              <a:t> Classification of nutritional status according to BMI</a:t>
            </a:r>
          </a:p>
          <a:p>
            <a:pPr marL="354013" indent="-354013"/>
            <a:endParaRPr lang="en-IN" sz="2800" dirty="0"/>
          </a:p>
          <a:p>
            <a:pPr marL="354013" indent="-354013"/>
            <a:endParaRPr lang="en-IN" sz="2800" dirty="0"/>
          </a:p>
          <a:p>
            <a:pPr marL="354013" indent="-354013"/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7079226" y="663677"/>
            <a:ext cx="678426" cy="6341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253316" y="1563329"/>
            <a:ext cx="1076632" cy="6046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15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34E4-DEA8-4195-9764-711AEDAB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13C3-B958-4DD9-802B-A369FCCEB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54013" indent="-354013">
              <a:buNone/>
            </a:pPr>
            <a:r>
              <a:rPr lang="en-IN" dirty="0"/>
              <a:t>The menu mentions:</a:t>
            </a:r>
          </a:p>
          <a:p>
            <a:pPr marL="354013" indent="-354013">
              <a:buFont typeface="Calibri" pitchFamily="34" charset="0"/>
              <a:buChar char="⁻"/>
            </a:pPr>
            <a:r>
              <a:rPr lang="en-IN" dirty="0"/>
              <a:t>Home</a:t>
            </a:r>
          </a:p>
          <a:p>
            <a:pPr marL="354013" indent="-354013">
              <a:buFont typeface="Calibri" pitchFamily="34" charset="0"/>
              <a:buChar char="⁻"/>
            </a:pPr>
            <a:r>
              <a:rPr lang="en-IN" dirty="0"/>
              <a:t>Calculator</a:t>
            </a:r>
          </a:p>
          <a:p>
            <a:pPr marL="354013" indent="-354013">
              <a:buFont typeface="Calibri" pitchFamily="34" charset="0"/>
              <a:buChar char="⁻"/>
            </a:pPr>
            <a:r>
              <a:rPr lang="en-IN" dirty="0"/>
              <a:t>Food groups: cereals, pulses, milk and dairy, non-vegetarian foods</a:t>
            </a:r>
          </a:p>
          <a:p>
            <a:pPr marL="354013" indent="-354013">
              <a:buFont typeface="Calibri" pitchFamily="34" charset="0"/>
              <a:buChar char="⁻"/>
            </a:pPr>
            <a:r>
              <a:rPr lang="en-IN" dirty="0"/>
              <a:t>General information on classification of nutritional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B9D82-78FC-4F30-8CC0-E238BD98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70" y="254989"/>
            <a:ext cx="3517125" cy="6252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964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0C32-4539-4279-A681-5EBE6822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974"/>
            <a:ext cx="10515600" cy="1325563"/>
          </a:xfrm>
        </p:spPr>
        <p:txBody>
          <a:bodyPr/>
          <a:lstStyle/>
          <a:p>
            <a:pPr algn="ctr"/>
            <a:r>
              <a:rPr lang="en-IN" b="1" dirty="0"/>
              <a:t>For meal plans, model diets, exchange lists of foods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9B0EC8-AAF1-4986-8618-592820B0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Please see pages 88-92 of the RNTCP Guidance document on Nutritional care and support of patients with tuberculosis in India.</a:t>
            </a:r>
          </a:p>
          <a:p>
            <a:endParaRPr lang="en-IN" dirty="0"/>
          </a:p>
          <a:p>
            <a:r>
              <a:rPr lang="en-IN" dirty="0"/>
              <a:t>Links to the RNTCP document are provided in the counselling tips page, general information page of the app.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640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39229-10EC-4836-BB66-66CFB35D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36548"/>
          </a:xfrm>
        </p:spPr>
        <p:txBody>
          <a:bodyPr>
            <a:normAutofit/>
          </a:bodyPr>
          <a:lstStyle/>
          <a:p>
            <a:pPr algn="ctr"/>
            <a:r>
              <a:rPr lang="en-IN" sz="6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0566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65498E-C39B-43B3-A4E9-9D9F98AA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/>
              <a:t>RNTCP Guidance document 2017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BF82B2-9B5B-40D7-BED1-75AC50F8E0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90870"/>
            <a:ext cx="3673838" cy="51131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30EBC6-AD98-4292-875D-79304A19A135}"/>
              </a:ext>
            </a:extLst>
          </p:cNvPr>
          <p:cNvSpPr txBox="1"/>
          <p:nvPr/>
        </p:nvSpPr>
        <p:spPr>
          <a:xfrm>
            <a:off x="4970206" y="1690688"/>
            <a:ext cx="69880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IN" sz="2800" dirty="0"/>
              <a:t> Nutritional assessment, counselling, support in Indian context.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IN" sz="2800" dirty="0"/>
              <a:t>Recommends hospitalisation of patients based on severity of undernutrition, vital signs and performance status.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IN" sz="2800" dirty="0"/>
              <a:t>Contains a separate chapter on management of severely undernourished in hospital setting. </a:t>
            </a:r>
          </a:p>
        </p:txBody>
      </p:sp>
    </p:spTree>
    <p:extLst>
      <p:ext uri="{BB962C8B-B14F-4D97-AF65-F5344CB8AC3E}">
        <p14:creationId xmlns:p14="http://schemas.microsoft.com/office/powerpoint/2010/main" val="43460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F0E6-1C41-4309-BBAB-2EA95C5F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972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/>
              <a:t>N-TB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A2BD2-D035-478D-9838-8748FBD86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6" y="1460090"/>
            <a:ext cx="10619874" cy="5032785"/>
          </a:xfrm>
        </p:spPr>
        <p:txBody>
          <a:bodyPr>
            <a:norm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IN" dirty="0"/>
              <a:t>Mobile based application freely downloadable from Google Play and Apple store.</a:t>
            </a:r>
          </a:p>
          <a:p>
            <a:pPr marL="265113" indent="-265113">
              <a:spcAft>
                <a:spcPts val="1200"/>
              </a:spcAft>
            </a:pPr>
            <a:r>
              <a:rPr lang="en-IN" dirty="0"/>
              <a:t> Simplifies  assessment, counselling and support for undernourished adult patients with tuberculosis</a:t>
            </a:r>
          </a:p>
          <a:p>
            <a:pPr marL="265113" indent="-265113">
              <a:spcAft>
                <a:spcPts val="1200"/>
              </a:spcAft>
            </a:pPr>
            <a:r>
              <a:rPr lang="en-IN" dirty="0"/>
              <a:t> Weight and height are being recorded in TB treatment cards. </a:t>
            </a:r>
          </a:p>
          <a:p>
            <a:pPr marL="265113" indent="-265113">
              <a:spcAft>
                <a:spcPts val="1200"/>
              </a:spcAft>
            </a:pPr>
            <a:r>
              <a:rPr lang="en-IN" dirty="0"/>
              <a:t> Helps in simplifying the calculation of BMI  (weight in kg/(height in metres)</a:t>
            </a:r>
            <a:r>
              <a:rPr lang="en-IN" baseline="30000" dirty="0"/>
              <a:t>2</a:t>
            </a:r>
            <a:r>
              <a:rPr lang="en-IN" dirty="0"/>
              <a:t> and guides further actions based on nutritional status.</a:t>
            </a:r>
          </a:p>
          <a:p>
            <a:pPr>
              <a:spcAft>
                <a:spcPts val="1200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128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41DC-23BE-4BC3-A83A-5267428B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0" y="191729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b="1" dirty="0"/>
              <a:t>N-TB app helps in</a:t>
            </a:r>
            <a:r>
              <a:rPr lang="en-IN" sz="4000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FD28-03CD-4967-8919-D3891EC62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" y="1540811"/>
            <a:ext cx="11002781" cy="512546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en-IN" dirty="0"/>
              <a:t>Assessment and classification of nutritional status based on BMI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en-IN" dirty="0"/>
              <a:t>Action based on the nutritional status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en-IN" dirty="0"/>
              <a:t>Indicates desirable weight  and required weight gain depending on the current weight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en-IN" dirty="0"/>
              <a:t>It indicates recommended daily calorie and protein intake.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en-IN" dirty="0"/>
              <a:t>It provides tailored tips for dietary counselling for TB patients  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en-IN" dirty="0"/>
              <a:t>Simple information on all food groups, their caloric and protein content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None/>
            </a:pPr>
            <a:r>
              <a:rPr lang="en-IN" dirty="0"/>
              <a:t>       There is focus on locally available and cost-effective foods. </a:t>
            </a:r>
          </a:p>
        </p:txBody>
      </p:sp>
    </p:spTree>
    <p:extLst>
      <p:ext uri="{BB962C8B-B14F-4D97-AF65-F5344CB8AC3E}">
        <p14:creationId xmlns:p14="http://schemas.microsoft.com/office/powerpoint/2010/main" val="405454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64F0A40-BC7B-401F-B5CC-B78BC5FB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308" y="678441"/>
            <a:ext cx="3212148" cy="5588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F74D2-2BD5-41DD-AED1-6A592857989F}"/>
              </a:ext>
            </a:extLst>
          </p:cNvPr>
          <p:cNvSpPr txBox="1"/>
          <p:nvPr/>
        </p:nvSpPr>
        <p:spPr>
          <a:xfrm>
            <a:off x="884420" y="1469036"/>
            <a:ext cx="52115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sz="2400" dirty="0"/>
          </a:p>
          <a:p>
            <a:endParaRPr lang="en-IN" sz="2800" dirty="0"/>
          </a:p>
          <a:p>
            <a:r>
              <a:rPr lang="en-IN" sz="2800" dirty="0"/>
              <a:t>On the home screen </a:t>
            </a:r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r>
              <a:rPr lang="en-IN" sz="2800" dirty="0"/>
              <a:t>Press “Get started”</a:t>
            </a:r>
          </a:p>
        </p:txBody>
      </p:sp>
    </p:spTree>
    <p:extLst>
      <p:ext uri="{BB962C8B-B14F-4D97-AF65-F5344CB8AC3E}">
        <p14:creationId xmlns:p14="http://schemas.microsoft.com/office/powerpoint/2010/main" val="70314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D442-D1B0-4169-A85D-908FF1DA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73" y="405315"/>
            <a:ext cx="10515600" cy="1325563"/>
          </a:xfrm>
        </p:spPr>
        <p:txBody>
          <a:bodyPr/>
          <a:lstStyle/>
          <a:p>
            <a:r>
              <a:rPr lang="en-IN" sz="3600" b="1" dirty="0"/>
              <a:t>Calculator screen appears</a:t>
            </a:r>
            <a:endParaRPr lang="en-IN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0BC7A-F4CC-4E4C-8219-0E28B92A6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157" y="1846513"/>
            <a:ext cx="3408947" cy="4351338"/>
          </a:xfrm>
        </p:spPr>
        <p:txBody>
          <a:bodyPr>
            <a:normAutofit/>
          </a:bodyPr>
          <a:lstStyle/>
          <a:p>
            <a:pPr marL="265113" indent="-265113"/>
            <a:r>
              <a:rPr lang="en-IN" dirty="0"/>
              <a:t>Enter height in cm and weight in kg</a:t>
            </a:r>
          </a:p>
          <a:p>
            <a:pPr marL="265113" indent="-265113"/>
            <a:r>
              <a:rPr lang="en-IN" dirty="0"/>
              <a:t> For example in a patient:</a:t>
            </a:r>
          </a:p>
          <a:p>
            <a:pPr marL="530225" indent="-265113">
              <a:buFontTx/>
              <a:buChar char="-"/>
            </a:pPr>
            <a:r>
              <a:rPr lang="en-IN" dirty="0"/>
              <a:t>Height is 160 cm</a:t>
            </a:r>
          </a:p>
          <a:p>
            <a:pPr marL="530225" indent="-265113">
              <a:buFontTx/>
              <a:buChar char="-"/>
            </a:pPr>
            <a:r>
              <a:rPr lang="en-IN" dirty="0"/>
              <a:t>Weight is 30 kg, </a:t>
            </a:r>
          </a:p>
          <a:p>
            <a:pPr marL="265113" indent="-265113">
              <a:buNone/>
            </a:pPr>
            <a:endParaRPr lang="en-IN" dirty="0"/>
          </a:p>
          <a:p>
            <a:pPr marL="265113" indent="-265113">
              <a:buNone/>
            </a:pPr>
            <a:r>
              <a:rPr lang="en-IN" dirty="0"/>
              <a:t>Press “Enter”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C6ACB-D7B3-46C3-91DD-41BDA4B2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241" y="394715"/>
            <a:ext cx="3507927" cy="605797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0E885F-0886-4A88-8D0D-6EDC65F10611}"/>
              </a:ext>
            </a:extLst>
          </p:cNvPr>
          <p:cNvCxnSpPr>
            <a:cxnSpLocks/>
          </p:cNvCxnSpPr>
          <p:nvPr/>
        </p:nvCxnSpPr>
        <p:spPr>
          <a:xfrm flipV="1">
            <a:off x="3687097" y="4347148"/>
            <a:ext cx="4047828" cy="6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FB78A3-286B-4F0F-B178-D2C18D4FA759}"/>
              </a:ext>
            </a:extLst>
          </p:cNvPr>
          <p:cNvCxnSpPr>
            <a:cxnSpLocks/>
          </p:cNvCxnSpPr>
          <p:nvPr/>
        </p:nvCxnSpPr>
        <p:spPr>
          <a:xfrm flipV="1">
            <a:off x="3878826" y="3423701"/>
            <a:ext cx="3511325" cy="36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6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07B8-4685-4761-BA46-D5ADA17A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62B34-A994-4DEA-9F56-6C88DEDEB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997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IN" dirty="0"/>
              <a:t>N-TB app classifies the BMI in colour coded manner </a:t>
            </a:r>
          </a:p>
          <a:p>
            <a:r>
              <a:rPr lang="en-IN" dirty="0"/>
              <a:t>In this example: </a:t>
            </a:r>
          </a:p>
          <a:p>
            <a:pPr lvl="1">
              <a:buFontTx/>
              <a:buChar char="-"/>
            </a:pPr>
            <a:r>
              <a:rPr lang="en-IN" sz="2800" dirty="0"/>
              <a:t>It is extreme underweight category</a:t>
            </a:r>
          </a:p>
          <a:p>
            <a:pPr lvl="1">
              <a:buFontTx/>
              <a:buChar char="-"/>
            </a:pPr>
            <a:r>
              <a:rPr lang="en-IN" sz="2800" dirty="0"/>
              <a:t>The app gives the BMI value which is very low</a:t>
            </a:r>
          </a:p>
          <a:p>
            <a:r>
              <a:rPr lang="en-IN" dirty="0"/>
              <a:t>Press “Next”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D05CD-04F2-4E70-A69A-1A117937D3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049" y="536387"/>
            <a:ext cx="3392932" cy="595029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307621-2CEE-4F0A-BDE2-54AB659F5D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19835" y="4483510"/>
            <a:ext cx="2698953" cy="66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ED82DB-BCA7-4AA1-A239-C81DA2478909}"/>
              </a:ext>
            </a:extLst>
          </p:cNvPr>
          <p:cNvCxnSpPr>
            <a:cxnSpLocks/>
          </p:cNvCxnSpPr>
          <p:nvPr/>
        </p:nvCxnSpPr>
        <p:spPr>
          <a:xfrm rot="10800000">
            <a:off x="3893579" y="1828804"/>
            <a:ext cx="2625209" cy="153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307621-2CEE-4F0A-BDE2-54AB659F5D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72234" y="5294671"/>
            <a:ext cx="2413818" cy="96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8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B15E-77B1-4F32-97E1-5C0FDF41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/>
              <a:t>Action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B2AEF2-5E3E-4D81-8210-93BF420536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7383" y="365125"/>
            <a:ext cx="3619379" cy="6282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9699FA-2A71-4277-991E-2D750B641BA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31728" y="1501170"/>
            <a:ext cx="3691597" cy="616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The next page indicates that the patient is extremely underweight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Fulfils indications for admission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The page also gives a summary of in-hospital management of severe undernutrition.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Press </a:t>
            </a:r>
            <a:r>
              <a:rPr lang="en-IN" b="1" dirty="0"/>
              <a:t>“Next”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042A7-BFB7-4634-A2BB-4E7961F6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59" y="365125"/>
            <a:ext cx="3722249" cy="63158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481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8B4173-CBE8-4CE3-A766-E062C85F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The app gives tailored messages depending upon BMI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14828A-98BE-46A7-B387-8E7D8076E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3807"/>
            <a:ext cx="2662410" cy="47331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34D39C-A6EE-44B3-BF64-6F368D8C920F}"/>
              </a:ext>
            </a:extLst>
          </p:cNvPr>
          <p:cNvSpPr txBox="1"/>
          <p:nvPr/>
        </p:nvSpPr>
        <p:spPr>
          <a:xfrm>
            <a:off x="838200" y="6061188"/>
            <a:ext cx="261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BMI in normal range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5A48F9-6E21-4BCF-B800-9D0F4F3D1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93" y="1413807"/>
            <a:ext cx="2614152" cy="464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38253-C4B0-4578-BF44-375D69165E41}"/>
              </a:ext>
            </a:extLst>
          </p:cNvPr>
          <p:cNvSpPr txBox="1"/>
          <p:nvPr/>
        </p:nvSpPr>
        <p:spPr>
          <a:xfrm>
            <a:off x="4482059" y="6061188"/>
            <a:ext cx="734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BMI in overweight range. App also suggests evaluation for diabetes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0CCA3-A86D-4A87-90FD-3376AFE91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52" y="1413811"/>
            <a:ext cx="2565893" cy="45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2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627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</vt:lpstr>
      <vt:lpstr>RNTCP Guidance document 2017 </vt:lpstr>
      <vt:lpstr>N-TB app</vt:lpstr>
      <vt:lpstr>N-TB app helps in:</vt:lpstr>
      <vt:lpstr>PowerPoint Presentation</vt:lpstr>
      <vt:lpstr>Calculator screen appears</vt:lpstr>
      <vt:lpstr>PowerPoint Presentation</vt:lpstr>
      <vt:lpstr>Action</vt:lpstr>
      <vt:lpstr>The app gives tailored messages depending upon BMI</vt:lpstr>
      <vt:lpstr>Next screen gives current  and Target weights and weight gain required  </vt:lpstr>
      <vt:lpstr>Recommended daily caloric and protein intake</vt:lpstr>
      <vt:lpstr>Counselling tips </vt:lpstr>
      <vt:lpstr>PowerPoint Presentation</vt:lpstr>
      <vt:lpstr>Menu</vt:lpstr>
      <vt:lpstr>For meal plans, model diets, exchange lists of foods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N-TB :  Aid to nutritional care and support of patients with</dc:title>
  <dc:creator>AnuragBhargava</dc:creator>
  <cp:lastModifiedBy>Deepak Balasubramanian</cp:lastModifiedBy>
  <cp:revision>100</cp:revision>
  <dcterms:created xsi:type="dcterms:W3CDTF">2018-06-14T13:25:55Z</dcterms:created>
  <dcterms:modified xsi:type="dcterms:W3CDTF">2018-10-31T06:58:41Z</dcterms:modified>
</cp:coreProperties>
</file>